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1"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EFC175-98B7-4E4E-826D-D79C9623A0BB}"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415195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FC175-98B7-4E4E-826D-D79C9623A0BB}"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237366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FC175-98B7-4E4E-826D-D79C9623A0BB}"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160745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630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29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15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2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81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53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3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43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FC175-98B7-4E4E-826D-D79C9623A0BB}"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1559561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061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847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03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FC175-98B7-4E4E-826D-D79C9623A0BB}"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27664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EFC175-98B7-4E4E-826D-D79C9623A0BB}"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364471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EFC175-98B7-4E4E-826D-D79C9623A0BB}"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32096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EFC175-98B7-4E4E-826D-D79C9623A0BB}"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14627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FC175-98B7-4E4E-826D-D79C9623A0BB}"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366229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FC175-98B7-4E4E-826D-D79C9623A0BB}"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380159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FC175-98B7-4E4E-826D-D79C9623A0BB}"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05651-0951-4C5C-AD39-DE6613EE6D86}" type="slidenum">
              <a:rPr lang="en-US" smtClean="0"/>
              <a:t>‹#›</a:t>
            </a:fld>
            <a:endParaRPr lang="en-US"/>
          </a:p>
        </p:txBody>
      </p:sp>
    </p:spTree>
    <p:extLst>
      <p:ext uri="{BB962C8B-B14F-4D97-AF65-F5344CB8AC3E}">
        <p14:creationId xmlns:p14="http://schemas.microsoft.com/office/powerpoint/2010/main" val="349811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FC175-98B7-4E4E-826D-D79C9623A0BB}" type="datetimeFigureOut">
              <a:rPr lang="en-US" smtClean="0"/>
              <a:t>7/30/2019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05651-0951-4C5C-AD39-DE6613EE6D86}" type="slidenum">
              <a:rPr lang="en-US" smtClean="0"/>
              <a:t>‹#›</a:t>
            </a:fld>
            <a:endParaRPr lang="en-US"/>
          </a:p>
        </p:txBody>
      </p:sp>
    </p:spTree>
    <p:extLst>
      <p:ext uri="{BB962C8B-B14F-4D97-AF65-F5344CB8AC3E}">
        <p14:creationId xmlns:p14="http://schemas.microsoft.com/office/powerpoint/2010/main" val="105842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B1F8F-382A-42F4-8FB5-785992313370}"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121D1-7543-4CF2-BCE4-B2ED2991FD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938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crappindoodles.ca/" TargetMode="External"/><Relationship Id="rId1" Type="http://schemas.openxmlformats.org/officeDocument/2006/relationships/slideLayout" Target="../slideLayouts/slideLayout18.xml"/><Relationship Id="rId5" Type="http://schemas.openxmlformats.org/officeDocument/2006/relationships/image" Target="../media/image25.jpg"/><Relationship Id="rId4" Type="http://schemas.openxmlformats.org/officeDocument/2006/relationships/hyperlink" Target="https://fontsforpea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1455494778"/>
              </p:ext>
            </p:extLst>
          </p:nvPr>
        </p:nvGraphicFramePr>
        <p:xfrm>
          <a:off x="408699" y="5742279"/>
          <a:ext cx="2164197" cy="618978"/>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173633299"/>
              </p:ext>
            </p:extLst>
          </p:nvPr>
        </p:nvGraphicFramePr>
        <p:xfrm>
          <a:off x="3452729" y="5742279"/>
          <a:ext cx="2164197" cy="618978"/>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681004968"/>
              </p:ext>
            </p:extLst>
          </p:nvPr>
        </p:nvGraphicFramePr>
        <p:xfrm>
          <a:off x="6450688" y="5756269"/>
          <a:ext cx="2164197" cy="618978"/>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078318595"/>
              </p:ext>
            </p:extLst>
          </p:nvPr>
        </p:nvGraphicFramePr>
        <p:xfrm>
          <a:off x="9369451" y="5756269"/>
          <a:ext cx="2164197" cy="618978"/>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16" name="Group 15"/>
          <p:cNvGrpSpPr/>
          <p:nvPr/>
        </p:nvGrpSpPr>
        <p:grpSpPr>
          <a:xfrm>
            <a:off x="408699" y="286289"/>
            <a:ext cx="11408283" cy="5288854"/>
            <a:chOff x="408699" y="286289"/>
            <a:chExt cx="11408283" cy="528885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699" y="1172093"/>
              <a:ext cx="2177496" cy="168006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090" y="3895082"/>
              <a:ext cx="2177495" cy="16800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152" y="1284426"/>
              <a:ext cx="2177495" cy="168006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9745" y="3895078"/>
              <a:ext cx="2177496" cy="168006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428" y="3749824"/>
              <a:ext cx="2177495" cy="1680061"/>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6152" y="3895081"/>
              <a:ext cx="2177496" cy="1680061"/>
            </a:xfrm>
            <a:prstGeom prst="rect">
              <a:avLst/>
            </a:prstGeom>
          </p:spPr>
        </p:pic>
        <p:sp>
          <p:nvSpPr>
            <p:cNvPr id="2" name="TextBox 1"/>
            <p:cNvSpPr txBox="1"/>
            <p:nvPr/>
          </p:nvSpPr>
          <p:spPr>
            <a:xfrm>
              <a:off x="2801771" y="286289"/>
              <a:ext cx="9015211" cy="830997"/>
            </a:xfrm>
            <a:prstGeom prst="rect">
              <a:avLst/>
            </a:prstGeom>
            <a:noFill/>
          </p:spPr>
          <p:txBody>
            <a:bodyPr wrap="square" rtlCol="0">
              <a:spAutoFit/>
            </a:bodyPr>
            <a:lstStyle/>
            <a:p>
              <a:r>
                <a:rPr lang="en-US" sz="4800" dirty="0" smtClean="0">
                  <a:latin typeface="Pea Channa" panose="02000500000000000000" pitchFamily="2" charset="0"/>
                </a:rPr>
                <a:t>Counting Flies</a:t>
              </a:r>
              <a:endParaRPr lang="en-US" sz="4800" dirty="0">
                <a:latin typeface="Pea Channa" panose="02000500000000000000" pitchFamily="2" charset="0"/>
              </a:endParaRPr>
            </a:p>
          </p:txBody>
        </p:sp>
      </p:grpSp>
      <p:graphicFrame>
        <p:nvGraphicFramePr>
          <p:cNvPr id="24" name="Table 23"/>
          <p:cNvGraphicFramePr>
            <a:graphicFrameLocks noGrp="1"/>
          </p:cNvGraphicFramePr>
          <p:nvPr>
            <p:extLst>
              <p:ext uri="{D42A27DB-BD31-4B8C-83A1-F6EECF244321}">
                <p14:modId xmlns:p14="http://schemas.microsoft.com/office/powerpoint/2010/main" val="1733149482"/>
              </p:ext>
            </p:extLst>
          </p:nvPr>
        </p:nvGraphicFramePr>
        <p:xfrm>
          <a:off x="764580" y="2977586"/>
          <a:ext cx="1465734" cy="640080"/>
        </p:xfrm>
        <a:graphic>
          <a:graphicData uri="http://schemas.openxmlformats.org/drawingml/2006/table">
            <a:tbl>
              <a:tblPr firstRow="1" bandRow="1">
                <a:tableStyleId>{5C22544A-7EE6-4342-B048-85BDC9FD1C3A}</a:tableStyleId>
              </a:tblPr>
              <a:tblGrid>
                <a:gridCol w="488578"/>
                <a:gridCol w="488578"/>
                <a:gridCol w="488578"/>
              </a:tblGrid>
              <a:tr h="6189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white"/>
                        </a:solidFill>
                        <a:effectLst/>
                        <a:uLnTx/>
                        <a:uFillTx/>
                        <a:latin typeface="+mn-lt"/>
                        <a:ea typeface="+mn-ea"/>
                        <a:cs typeface="+mn-cs"/>
                      </a:endParaRPr>
                    </a:p>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4731705"/>
              </p:ext>
            </p:extLst>
          </p:nvPr>
        </p:nvGraphicFramePr>
        <p:xfrm>
          <a:off x="9718682" y="3109744"/>
          <a:ext cx="1465734" cy="640080"/>
        </p:xfrm>
        <a:graphic>
          <a:graphicData uri="http://schemas.openxmlformats.org/drawingml/2006/table">
            <a:tbl>
              <a:tblPr firstRow="1" bandRow="1">
                <a:tableStyleId>{5C22544A-7EE6-4342-B048-85BDC9FD1C3A}</a:tableStyleId>
              </a:tblPr>
              <a:tblGrid>
                <a:gridCol w="488578"/>
                <a:gridCol w="488578"/>
                <a:gridCol w="488578"/>
              </a:tblGrid>
              <a:tr h="6189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white"/>
                        </a:solidFill>
                        <a:effectLst/>
                        <a:uLnTx/>
                        <a:uFillTx/>
                        <a:latin typeface="+mn-lt"/>
                        <a:ea typeface="+mn-ea"/>
                        <a:cs typeface="+mn-cs"/>
                      </a:endParaRPr>
                    </a:p>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8"/>
          <p:cNvSpPr/>
          <p:nvPr/>
        </p:nvSpPr>
        <p:spPr>
          <a:xfrm>
            <a:off x="2459865" y="1117286"/>
            <a:ext cx="7147774" cy="3187206"/>
          </a:xfrm>
          <a:prstGeom prst="rect">
            <a:avLst/>
          </a:prstGeom>
          <a:solidFill>
            <a:schemeClr val="accent4">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91685" y="1284426"/>
            <a:ext cx="6651166" cy="2708434"/>
          </a:xfrm>
          <a:prstGeom prst="rect">
            <a:avLst/>
          </a:prstGeom>
          <a:noFill/>
        </p:spPr>
        <p:txBody>
          <a:bodyPr wrap="square" rtlCol="0">
            <a:spAutoFit/>
          </a:bodyPr>
          <a:lstStyle/>
          <a:p>
            <a:pPr algn="ctr"/>
            <a:r>
              <a:rPr lang="en-US" dirty="0" smtClean="0">
                <a:latin typeface="Pea Channa" panose="02000500000000000000" pitchFamily="2" charset="0"/>
              </a:rPr>
              <a:t>Counting objects 1-10</a:t>
            </a:r>
          </a:p>
          <a:p>
            <a:pPr algn="ctr"/>
            <a:endParaRPr lang="en-US" dirty="0" smtClean="0">
              <a:latin typeface="Pea Channa" panose="02000500000000000000" pitchFamily="2" charset="0"/>
            </a:endParaRPr>
          </a:p>
          <a:p>
            <a:pPr algn="ctr"/>
            <a:r>
              <a:rPr lang="en-US" b="1" u="sng" dirty="0" smtClean="0">
                <a:latin typeface="Pea Channa" panose="02000500000000000000" pitchFamily="2" charset="0"/>
              </a:rPr>
              <a:t>Differentiated worksheets </a:t>
            </a:r>
          </a:p>
          <a:p>
            <a:pPr algn="ctr"/>
            <a:r>
              <a:rPr lang="en-US" b="1" u="sng" dirty="0" smtClean="0">
                <a:latin typeface="Pea Channa" panose="02000500000000000000" pitchFamily="2" charset="0"/>
              </a:rPr>
              <a:t>for all ability levels!</a:t>
            </a:r>
          </a:p>
          <a:p>
            <a:endParaRPr lang="en-US" dirty="0" smtClean="0">
              <a:latin typeface="Pea Channa" panose="02000500000000000000" pitchFamily="2" charset="0"/>
            </a:endParaRPr>
          </a:p>
          <a:p>
            <a:pPr marL="285750" indent="-285750">
              <a:buFont typeface="Arial" panose="020B0604020202020204" pitchFamily="34" charset="0"/>
              <a:buChar char="•"/>
            </a:pPr>
            <a:r>
              <a:rPr lang="en-US" sz="1600" dirty="0" smtClean="0">
                <a:latin typeface="Pea Channa" panose="02000500000000000000" pitchFamily="2" charset="0"/>
              </a:rPr>
              <a:t>Lower level – Count and circle the correct number of objects. </a:t>
            </a:r>
          </a:p>
          <a:p>
            <a:pPr marL="285750" indent="-285750">
              <a:buFont typeface="Arial" panose="020B0604020202020204" pitchFamily="34" charset="0"/>
              <a:buChar char="•"/>
            </a:pPr>
            <a:endParaRPr lang="en-US" sz="1600" dirty="0" smtClean="0">
              <a:latin typeface="Pea Channa" panose="02000500000000000000" pitchFamily="2" charset="0"/>
            </a:endParaRPr>
          </a:p>
          <a:p>
            <a:pPr marL="285750" indent="-285750">
              <a:buFont typeface="Arial" panose="020B0604020202020204" pitchFamily="34" charset="0"/>
              <a:buChar char="•"/>
            </a:pPr>
            <a:r>
              <a:rPr lang="en-US" sz="1600" dirty="0" smtClean="0">
                <a:latin typeface="Pea Channa" panose="02000500000000000000" pitchFamily="2" charset="0"/>
              </a:rPr>
              <a:t>Higher level – Count and write the correct number of objects. </a:t>
            </a:r>
          </a:p>
        </p:txBody>
      </p:sp>
      <p:sp>
        <p:nvSpPr>
          <p:cNvPr id="14" name="Flowchart: Punched Tape 13"/>
          <p:cNvSpPr/>
          <p:nvPr/>
        </p:nvSpPr>
        <p:spPr>
          <a:xfrm rot="20797322">
            <a:off x="403543" y="3414045"/>
            <a:ext cx="2217265" cy="1157630"/>
          </a:xfrm>
          <a:prstGeom prst="flowChartPunchedTape">
            <a:avLst/>
          </a:prstGeom>
          <a:solidFill>
            <a:schemeClr val="accent2">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Full color AND B &amp; W versions!</a:t>
            </a:r>
            <a:endParaRPr lang="en-US" dirty="0">
              <a:solidFill>
                <a:schemeClr val="tx1"/>
              </a:solidFill>
            </a:endParaRPr>
          </a:p>
        </p:txBody>
      </p:sp>
      <p:sp>
        <p:nvSpPr>
          <p:cNvPr id="26" name="Flowchart: Punched Tape 25"/>
          <p:cNvSpPr/>
          <p:nvPr/>
        </p:nvSpPr>
        <p:spPr>
          <a:xfrm rot="976933">
            <a:off x="9326923" y="2905037"/>
            <a:ext cx="2279344" cy="1441235"/>
          </a:xfrm>
          <a:prstGeom prst="flowChartPunchedTape">
            <a:avLst/>
          </a:prstGeom>
          <a:solidFill>
            <a:schemeClr val="accent2">
              <a:lumMod val="20000"/>
              <a:lumOff val="8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is a FREE sample version.  Full version available! </a:t>
            </a:r>
            <a:endParaRPr lang="en-US" dirty="0">
              <a:solidFill>
                <a:schemeClr val="tx1"/>
              </a:solidFill>
            </a:endParaRPr>
          </a:p>
        </p:txBody>
      </p:sp>
    </p:spTree>
    <p:extLst>
      <p:ext uri="{BB962C8B-B14F-4D97-AF65-F5344CB8AC3E}">
        <p14:creationId xmlns:p14="http://schemas.microsoft.com/office/powerpoint/2010/main" val="360292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5400" y="892821"/>
            <a:ext cx="11138248" cy="4682322"/>
            <a:chOff x="395400" y="892821"/>
            <a:chExt cx="11138248" cy="4682322"/>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400" y="892821"/>
              <a:ext cx="2177496" cy="16800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745" y="892822"/>
              <a:ext cx="2177496" cy="16800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4090" y="3895082"/>
              <a:ext cx="2177496" cy="16800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6153" y="892822"/>
              <a:ext cx="2177495" cy="168006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9745" y="3895078"/>
              <a:ext cx="2177496" cy="168006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4090" y="892822"/>
              <a:ext cx="2177496" cy="168006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400" y="3895078"/>
              <a:ext cx="2177496" cy="168006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6152" y="3895081"/>
              <a:ext cx="2177496" cy="1680061"/>
            </a:xfrm>
            <a:prstGeom prst="rect">
              <a:avLst/>
            </a:prstGeom>
          </p:spPr>
        </p:pic>
      </p:grpSp>
      <p:graphicFrame>
        <p:nvGraphicFramePr>
          <p:cNvPr id="15" name="Table 14"/>
          <p:cNvGraphicFramePr>
            <a:graphicFrameLocks noGrp="1"/>
          </p:cNvGraphicFramePr>
          <p:nvPr>
            <p:extLst>
              <p:ext uri="{D42A27DB-BD31-4B8C-83A1-F6EECF244321}">
                <p14:modId xmlns:p14="http://schemas.microsoft.com/office/powerpoint/2010/main" val="2221460402"/>
              </p:ext>
            </p:extLst>
          </p:nvPr>
        </p:nvGraphicFramePr>
        <p:xfrm>
          <a:off x="395400" y="2799471"/>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rgbClr val="7030A0"/>
                          </a:solidFill>
                          <a:latin typeface="Pea Channa" panose="02000500000000000000" pitchFamily="2" charset="0"/>
                        </a:rPr>
                        <a:t>7</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smtClean="0">
                          <a:solidFill>
                            <a:srgbClr val="7030A0"/>
                          </a:solidFill>
                          <a:latin typeface="Pea Channa" panose="02000500000000000000" pitchFamily="2" charset="0"/>
                        </a:rPr>
                        <a:t>4</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smtClean="0">
                          <a:solidFill>
                            <a:srgbClr val="7030A0"/>
                          </a:solidFill>
                          <a:latin typeface="Pea Channa" panose="02000500000000000000" pitchFamily="2" charset="0"/>
                        </a:rPr>
                        <a:t>2</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532916454"/>
              </p:ext>
            </p:extLst>
          </p:nvPr>
        </p:nvGraphicFramePr>
        <p:xfrm>
          <a:off x="3423044" y="2799471"/>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rgbClr val="7030A0"/>
                          </a:solidFill>
                          <a:latin typeface="Pea Channa" panose="02000500000000000000" pitchFamily="2" charset="0"/>
                        </a:rPr>
                        <a:t>1</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6</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2</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555941000"/>
              </p:ext>
            </p:extLst>
          </p:nvPr>
        </p:nvGraphicFramePr>
        <p:xfrm>
          <a:off x="6450688" y="2799471"/>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rgbClr val="7030A0"/>
                          </a:solidFill>
                          <a:latin typeface="Pea Channa" panose="02000500000000000000" pitchFamily="2" charset="0"/>
                        </a:rPr>
                        <a:t>6</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5</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3</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259307068"/>
              </p:ext>
            </p:extLst>
          </p:nvPr>
        </p:nvGraphicFramePr>
        <p:xfrm>
          <a:off x="9369451" y="2785487"/>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rgbClr val="7030A0"/>
                          </a:solidFill>
                          <a:latin typeface="Pea Channa" panose="02000500000000000000" pitchFamily="2" charset="0"/>
                        </a:rPr>
                        <a:t>3</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5</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8</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567784949"/>
              </p:ext>
            </p:extLst>
          </p:nvPr>
        </p:nvGraphicFramePr>
        <p:xfrm>
          <a:off x="408699" y="574227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rgbClr val="7030A0"/>
                          </a:solidFill>
                          <a:latin typeface="Pea Channa" panose="02000500000000000000" pitchFamily="2" charset="0"/>
                        </a:rPr>
                        <a:t>4</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7</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6</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220031829"/>
              </p:ext>
            </p:extLst>
          </p:nvPr>
        </p:nvGraphicFramePr>
        <p:xfrm>
          <a:off x="3452729" y="574227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rgbClr val="7030A0"/>
                          </a:solidFill>
                          <a:latin typeface="Pea Channa" panose="02000500000000000000" pitchFamily="2" charset="0"/>
                        </a:rPr>
                        <a:t>5</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3</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4</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073551317"/>
              </p:ext>
            </p:extLst>
          </p:nvPr>
        </p:nvGraphicFramePr>
        <p:xfrm>
          <a:off x="6450688" y="575626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rgbClr val="7030A0"/>
                          </a:solidFill>
                          <a:latin typeface="Pea Channa" panose="02000500000000000000" pitchFamily="2" charset="0"/>
                        </a:rPr>
                        <a:t>2</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1</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0</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483659991"/>
              </p:ext>
            </p:extLst>
          </p:nvPr>
        </p:nvGraphicFramePr>
        <p:xfrm>
          <a:off x="9369451" y="575626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rgbClr val="7030A0"/>
                          </a:solidFill>
                          <a:latin typeface="Pea Channa" panose="02000500000000000000" pitchFamily="2" charset="0"/>
                        </a:rPr>
                        <a:t>3</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7</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rgbClr val="7030A0"/>
                          </a:solidFill>
                          <a:latin typeface="Pea Channa" panose="02000500000000000000" pitchFamily="2" charset="0"/>
                        </a:rPr>
                        <a:t>8</a:t>
                      </a:r>
                      <a:endParaRPr lang="en-US" sz="3200" dirty="0">
                        <a:solidFill>
                          <a:srgbClr val="7030A0"/>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395400" y="255253"/>
            <a:ext cx="11505868" cy="553998"/>
          </a:xfrm>
          <a:prstGeom prst="rect">
            <a:avLst/>
          </a:prstGeom>
          <a:noFill/>
        </p:spPr>
        <p:txBody>
          <a:bodyPr wrap="square" rtlCol="0">
            <a:spAutoFit/>
          </a:bodyPr>
          <a:lstStyle/>
          <a:p>
            <a:r>
              <a:rPr lang="en-US" sz="3000" dirty="0" smtClean="0">
                <a:solidFill>
                  <a:srgbClr val="7030A0"/>
                </a:solidFill>
                <a:latin typeface="Pea Channa" panose="02000500000000000000" pitchFamily="2" charset="0"/>
              </a:rPr>
              <a:t>Counting Flies				Name </a:t>
            </a:r>
            <a:r>
              <a:rPr lang="en-US" sz="3000" dirty="0" smtClean="0">
                <a:solidFill>
                  <a:srgbClr val="7030A0"/>
                </a:solidFill>
                <a:latin typeface="Arial" panose="020B0604020202020204" pitchFamily="34" charset="0"/>
                <a:cs typeface="Arial" panose="020B0604020202020204" pitchFamily="34" charset="0"/>
              </a:rPr>
              <a:t>_______________</a:t>
            </a:r>
            <a:endParaRPr lang="en-US" sz="3000" dirty="0">
              <a:solidFill>
                <a:srgbClr val="7030A0"/>
              </a:solidFill>
              <a:latin typeface="Pea Channa" panose="02000500000000000000" pitchFamily="2" charset="0"/>
            </a:endParaRPr>
          </a:p>
        </p:txBody>
      </p:sp>
      <p:pic>
        <p:nvPicPr>
          <p:cNvPr id="8" name="Picture 7"/>
          <p:cNvPicPr>
            <a:picLocks noChangeAspect="1"/>
          </p:cNvPicPr>
          <p:nvPr/>
        </p:nvPicPr>
        <p:blipFill>
          <a:blip r:embed="rId9"/>
          <a:stretch>
            <a:fillRect/>
          </a:stretch>
        </p:blipFill>
        <p:spPr>
          <a:xfrm>
            <a:off x="9761003" y="6559170"/>
            <a:ext cx="2292295" cy="402371"/>
          </a:xfrm>
          <a:prstGeom prst="rect">
            <a:avLst/>
          </a:prstGeom>
        </p:spPr>
      </p:pic>
    </p:spTree>
    <p:extLst>
      <p:ext uri="{BB962C8B-B14F-4D97-AF65-F5344CB8AC3E}">
        <p14:creationId xmlns:p14="http://schemas.microsoft.com/office/powerpoint/2010/main" val="2469612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400" y="809251"/>
            <a:ext cx="2177495" cy="16800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745" y="809252"/>
            <a:ext cx="2177495" cy="16800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4090" y="3811512"/>
            <a:ext cx="2177495" cy="16800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6153" y="809252"/>
            <a:ext cx="2177495" cy="168006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9745" y="3811508"/>
            <a:ext cx="2177495" cy="168006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4090" y="809252"/>
            <a:ext cx="2177495" cy="168006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400" y="3811508"/>
            <a:ext cx="2177495" cy="168006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6152" y="3811511"/>
            <a:ext cx="2177495" cy="1680061"/>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961473798"/>
              </p:ext>
            </p:extLst>
          </p:nvPr>
        </p:nvGraphicFramePr>
        <p:xfrm>
          <a:off x="395400" y="2799471"/>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7</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smtClean="0">
                          <a:solidFill>
                            <a:schemeClr val="tx1"/>
                          </a:solidFill>
                          <a:latin typeface="Pea Channa" panose="02000500000000000000" pitchFamily="2" charset="0"/>
                        </a:rPr>
                        <a:t>4</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smtClean="0">
                          <a:solidFill>
                            <a:schemeClr val="tx1"/>
                          </a:solidFill>
                          <a:latin typeface="Pea Channa" panose="02000500000000000000" pitchFamily="2" charset="0"/>
                        </a:rPr>
                        <a:t>2</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772280878"/>
              </p:ext>
            </p:extLst>
          </p:nvPr>
        </p:nvGraphicFramePr>
        <p:xfrm>
          <a:off x="3423044" y="2799471"/>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1</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6</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2</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8713821"/>
              </p:ext>
            </p:extLst>
          </p:nvPr>
        </p:nvGraphicFramePr>
        <p:xfrm>
          <a:off x="6450688" y="2799471"/>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6</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5</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3</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433468275"/>
              </p:ext>
            </p:extLst>
          </p:nvPr>
        </p:nvGraphicFramePr>
        <p:xfrm>
          <a:off x="9369451" y="2785487"/>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3</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5</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8</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963498377"/>
              </p:ext>
            </p:extLst>
          </p:nvPr>
        </p:nvGraphicFramePr>
        <p:xfrm>
          <a:off x="408699" y="574227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4</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7</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6</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961368251"/>
              </p:ext>
            </p:extLst>
          </p:nvPr>
        </p:nvGraphicFramePr>
        <p:xfrm>
          <a:off x="3452729" y="574227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5</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3</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4</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085412662"/>
              </p:ext>
            </p:extLst>
          </p:nvPr>
        </p:nvGraphicFramePr>
        <p:xfrm>
          <a:off x="6450688" y="575626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2</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1</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0</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522454339"/>
              </p:ext>
            </p:extLst>
          </p:nvPr>
        </p:nvGraphicFramePr>
        <p:xfrm>
          <a:off x="9369451" y="575626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3</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7</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8</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395400" y="255253"/>
            <a:ext cx="11505868" cy="553998"/>
          </a:xfrm>
          <a:prstGeom prst="rect">
            <a:avLst/>
          </a:prstGeom>
          <a:noFill/>
        </p:spPr>
        <p:txBody>
          <a:bodyPr wrap="square" rtlCol="0">
            <a:spAutoFit/>
          </a:bodyPr>
          <a:lstStyle/>
          <a:p>
            <a:r>
              <a:rPr lang="en-US" sz="3000" dirty="0" smtClean="0">
                <a:latin typeface="Pea Channa" panose="02000500000000000000" pitchFamily="2" charset="0"/>
              </a:rPr>
              <a:t>Counting Flies				Name </a:t>
            </a:r>
            <a:r>
              <a:rPr lang="en-US" sz="3000" dirty="0" smtClean="0">
                <a:latin typeface="Arial" panose="020B0604020202020204" pitchFamily="34" charset="0"/>
                <a:cs typeface="Arial" panose="020B0604020202020204" pitchFamily="34" charset="0"/>
              </a:rPr>
              <a:t>_______________</a:t>
            </a:r>
            <a:endParaRPr lang="en-US" sz="3000" dirty="0">
              <a:latin typeface="Pea Channa" panose="02000500000000000000" pitchFamily="2" charset="0"/>
            </a:endParaRPr>
          </a:p>
        </p:txBody>
      </p:sp>
      <p:pic>
        <p:nvPicPr>
          <p:cNvPr id="8" name="Picture 7"/>
          <p:cNvPicPr>
            <a:picLocks noChangeAspect="1"/>
          </p:cNvPicPr>
          <p:nvPr/>
        </p:nvPicPr>
        <p:blipFill>
          <a:blip r:embed="rId9"/>
          <a:stretch>
            <a:fillRect/>
          </a:stretch>
        </p:blipFill>
        <p:spPr>
          <a:xfrm>
            <a:off x="9761003" y="6559170"/>
            <a:ext cx="2292295" cy="402371"/>
          </a:xfrm>
          <a:prstGeom prst="rect">
            <a:avLst/>
          </a:prstGeom>
        </p:spPr>
      </p:pic>
    </p:spTree>
    <p:extLst>
      <p:ext uri="{BB962C8B-B14F-4D97-AF65-F5344CB8AC3E}">
        <p14:creationId xmlns:p14="http://schemas.microsoft.com/office/powerpoint/2010/main" val="46480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400" y="892821"/>
            <a:ext cx="2177495" cy="16800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745" y="892822"/>
            <a:ext cx="2177495" cy="16800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4090" y="3895082"/>
            <a:ext cx="2177495" cy="16800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6153" y="892822"/>
            <a:ext cx="2177495" cy="168006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745" y="3895078"/>
            <a:ext cx="2177496" cy="168006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4090" y="892822"/>
            <a:ext cx="2177496" cy="168006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400" y="3895078"/>
            <a:ext cx="2177495" cy="168006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6152" y="3895081"/>
            <a:ext cx="2177495" cy="1680061"/>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387279874"/>
              </p:ext>
            </p:extLst>
          </p:nvPr>
        </p:nvGraphicFramePr>
        <p:xfrm>
          <a:off x="395400" y="2799471"/>
          <a:ext cx="2164197" cy="618978"/>
        </p:xfrm>
        <a:graphic>
          <a:graphicData uri="http://schemas.openxmlformats.org/drawingml/2006/table">
            <a:tbl>
              <a:tblPr firstRow="1" bandRow="1">
                <a:tableStyleId>{5C22544A-7EE6-4342-B048-85BDC9FD1C3A}</a:tableStyleId>
              </a:tblPr>
              <a:tblGrid>
                <a:gridCol w="1234518"/>
                <a:gridCol w="208280"/>
                <a:gridCol w="721399"/>
              </a:tblGrid>
              <a:tr h="6189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white"/>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395400" y="255253"/>
            <a:ext cx="11505868" cy="553998"/>
          </a:xfrm>
          <a:prstGeom prst="rect">
            <a:avLst/>
          </a:prstGeom>
          <a:noFill/>
        </p:spPr>
        <p:txBody>
          <a:bodyPr wrap="square" rtlCol="0">
            <a:spAutoFit/>
          </a:bodyPr>
          <a:lstStyle/>
          <a:p>
            <a:r>
              <a:rPr lang="en-US" sz="3000" dirty="0" smtClean="0">
                <a:solidFill>
                  <a:srgbClr val="7030A0"/>
                </a:solidFill>
                <a:latin typeface="Pea Channa" panose="02000500000000000000" pitchFamily="2" charset="0"/>
              </a:rPr>
              <a:t>Counting Flies				Name </a:t>
            </a:r>
            <a:r>
              <a:rPr lang="en-US" sz="3000" dirty="0" smtClean="0">
                <a:solidFill>
                  <a:srgbClr val="7030A0"/>
                </a:solidFill>
                <a:latin typeface="Arial" panose="020B0604020202020204" pitchFamily="34" charset="0"/>
                <a:cs typeface="Arial" panose="020B0604020202020204" pitchFamily="34" charset="0"/>
              </a:rPr>
              <a:t>_______________</a:t>
            </a:r>
            <a:endParaRPr lang="en-US" sz="3000" dirty="0">
              <a:solidFill>
                <a:srgbClr val="7030A0"/>
              </a:solidFill>
              <a:latin typeface="Pea Channa" panose="02000500000000000000" pitchFamily="2" charset="0"/>
            </a:endParaRPr>
          </a:p>
        </p:txBody>
      </p:sp>
      <p:pic>
        <p:nvPicPr>
          <p:cNvPr id="8" name="Picture 7"/>
          <p:cNvPicPr>
            <a:picLocks noChangeAspect="1"/>
          </p:cNvPicPr>
          <p:nvPr/>
        </p:nvPicPr>
        <p:blipFill>
          <a:blip r:embed="rId9"/>
          <a:stretch>
            <a:fillRect/>
          </a:stretch>
        </p:blipFill>
        <p:spPr>
          <a:xfrm>
            <a:off x="9761003" y="6559170"/>
            <a:ext cx="2292295" cy="402371"/>
          </a:xfrm>
          <a:prstGeom prst="rect">
            <a:avLst/>
          </a:prstGeom>
        </p:spPr>
      </p:pic>
      <p:pic>
        <p:nvPicPr>
          <p:cNvPr id="2" name="Picture 1"/>
          <p:cNvPicPr>
            <a:picLocks noChangeAspect="1"/>
          </p:cNvPicPr>
          <p:nvPr/>
        </p:nvPicPr>
        <p:blipFill>
          <a:blip r:embed="rId10"/>
          <a:stretch>
            <a:fillRect/>
          </a:stretch>
        </p:blipFill>
        <p:spPr>
          <a:xfrm>
            <a:off x="3428272" y="2815356"/>
            <a:ext cx="2188654" cy="640135"/>
          </a:xfrm>
          <a:prstGeom prst="rect">
            <a:avLst/>
          </a:prstGeom>
        </p:spPr>
      </p:pic>
      <p:pic>
        <p:nvPicPr>
          <p:cNvPr id="9" name="Picture 8"/>
          <p:cNvPicPr>
            <a:picLocks noChangeAspect="1"/>
          </p:cNvPicPr>
          <p:nvPr/>
        </p:nvPicPr>
        <p:blipFill>
          <a:blip r:embed="rId10"/>
          <a:stretch>
            <a:fillRect/>
          </a:stretch>
        </p:blipFill>
        <p:spPr>
          <a:xfrm>
            <a:off x="6398861" y="2820904"/>
            <a:ext cx="2188654" cy="640135"/>
          </a:xfrm>
          <a:prstGeom prst="rect">
            <a:avLst/>
          </a:prstGeom>
        </p:spPr>
      </p:pic>
      <p:pic>
        <p:nvPicPr>
          <p:cNvPr id="26" name="Picture 25"/>
          <p:cNvPicPr>
            <a:picLocks noChangeAspect="1"/>
          </p:cNvPicPr>
          <p:nvPr/>
        </p:nvPicPr>
        <p:blipFill>
          <a:blip r:embed="rId11"/>
          <a:stretch>
            <a:fillRect/>
          </a:stretch>
        </p:blipFill>
        <p:spPr>
          <a:xfrm>
            <a:off x="9344993" y="5747088"/>
            <a:ext cx="2188654" cy="640135"/>
          </a:xfrm>
          <a:prstGeom prst="rect">
            <a:avLst/>
          </a:prstGeom>
        </p:spPr>
      </p:pic>
      <p:pic>
        <p:nvPicPr>
          <p:cNvPr id="27" name="Picture 26"/>
          <p:cNvPicPr>
            <a:picLocks noChangeAspect="1"/>
          </p:cNvPicPr>
          <p:nvPr/>
        </p:nvPicPr>
        <p:blipFill>
          <a:blip r:embed="rId11"/>
          <a:stretch>
            <a:fillRect/>
          </a:stretch>
        </p:blipFill>
        <p:spPr>
          <a:xfrm>
            <a:off x="6396393" y="5760720"/>
            <a:ext cx="2188654" cy="640135"/>
          </a:xfrm>
          <a:prstGeom prst="rect">
            <a:avLst/>
          </a:prstGeom>
        </p:spPr>
      </p:pic>
      <p:pic>
        <p:nvPicPr>
          <p:cNvPr id="28" name="Picture 27"/>
          <p:cNvPicPr>
            <a:picLocks noChangeAspect="1"/>
          </p:cNvPicPr>
          <p:nvPr/>
        </p:nvPicPr>
        <p:blipFill>
          <a:blip r:embed="rId11"/>
          <a:stretch>
            <a:fillRect/>
          </a:stretch>
        </p:blipFill>
        <p:spPr>
          <a:xfrm>
            <a:off x="3398586" y="5760720"/>
            <a:ext cx="2188654" cy="640135"/>
          </a:xfrm>
          <a:prstGeom prst="rect">
            <a:avLst/>
          </a:prstGeom>
        </p:spPr>
      </p:pic>
      <p:pic>
        <p:nvPicPr>
          <p:cNvPr id="29" name="Picture 28"/>
          <p:cNvPicPr>
            <a:picLocks noChangeAspect="1"/>
          </p:cNvPicPr>
          <p:nvPr/>
        </p:nvPicPr>
        <p:blipFill>
          <a:blip r:embed="rId11"/>
          <a:stretch>
            <a:fillRect/>
          </a:stretch>
        </p:blipFill>
        <p:spPr>
          <a:xfrm>
            <a:off x="384241" y="5731700"/>
            <a:ext cx="2188654" cy="640135"/>
          </a:xfrm>
          <a:prstGeom prst="rect">
            <a:avLst/>
          </a:prstGeom>
        </p:spPr>
      </p:pic>
      <p:pic>
        <p:nvPicPr>
          <p:cNvPr id="30" name="Picture 29"/>
          <p:cNvPicPr>
            <a:picLocks noChangeAspect="1"/>
          </p:cNvPicPr>
          <p:nvPr/>
        </p:nvPicPr>
        <p:blipFill>
          <a:blip r:embed="rId11"/>
          <a:stretch>
            <a:fillRect/>
          </a:stretch>
        </p:blipFill>
        <p:spPr>
          <a:xfrm>
            <a:off x="9357222" y="2802923"/>
            <a:ext cx="2188654" cy="640135"/>
          </a:xfrm>
          <a:prstGeom prst="rect">
            <a:avLst/>
          </a:prstGeom>
        </p:spPr>
      </p:pic>
    </p:spTree>
    <p:extLst>
      <p:ext uri="{BB962C8B-B14F-4D97-AF65-F5344CB8AC3E}">
        <p14:creationId xmlns:p14="http://schemas.microsoft.com/office/powerpoint/2010/main" val="2082415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400" y="892821"/>
            <a:ext cx="2177495" cy="16800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745" y="892822"/>
            <a:ext cx="2177495" cy="16800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7390" y="3895077"/>
            <a:ext cx="2177495" cy="16800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6153" y="892822"/>
            <a:ext cx="2177495" cy="168006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745" y="3895078"/>
            <a:ext cx="2177495" cy="168006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4090" y="892822"/>
            <a:ext cx="2177495" cy="168006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400" y="3895078"/>
            <a:ext cx="2177495" cy="168006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6152" y="3895081"/>
            <a:ext cx="2177495" cy="168006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138010387"/>
              </p:ext>
            </p:extLst>
          </p:nvPr>
        </p:nvGraphicFramePr>
        <p:xfrm>
          <a:off x="395400" y="2799471"/>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3</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smtClean="0">
                          <a:solidFill>
                            <a:schemeClr val="tx1"/>
                          </a:solidFill>
                          <a:latin typeface="Pea Channa" panose="02000500000000000000" pitchFamily="2" charset="0"/>
                        </a:rPr>
                        <a:t>1</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smtClean="0">
                          <a:solidFill>
                            <a:schemeClr val="tx1"/>
                          </a:solidFill>
                          <a:latin typeface="Pea Channa" panose="02000500000000000000" pitchFamily="2" charset="0"/>
                        </a:rPr>
                        <a:t>2</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725465663"/>
              </p:ext>
            </p:extLst>
          </p:nvPr>
        </p:nvGraphicFramePr>
        <p:xfrm>
          <a:off x="3423044" y="2799471"/>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1</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5</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4</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009252904"/>
              </p:ext>
            </p:extLst>
          </p:nvPr>
        </p:nvGraphicFramePr>
        <p:xfrm>
          <a:off x="6450688" y="2799471"/>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6</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2</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5</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124076094"/>
              </p:ext>
            </p:extLst>
          </p:nvPr>
        </p:nvGraphicFramePr>
        <p:xfrm>
          <a:off x="9369451" y="2785487"/>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8</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6</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4</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172947197"/>
              </p:ext>
            </p:extLst>
          </p:nvPr>
        </p:nvGraphicFramePr>
        <p:xfrm>
          <a:off x="408699" y="574227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4</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9</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7</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89581913"/>
              </p:ext>
            </p:extLst>
          </p:nvPr>
        </p:nvGraphicFramePr>
        <p:xfrm>
          <a:off x="3452729" y="574227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5</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6</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8</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720102516"/>
              </p:ext>
            </p:extLst>
          </p:nvPr>
        </p:nvGraphicFramePr>
        <p:xfrm>
          <a:off x="6450688" y="575626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2</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1</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0</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91167846"/>
              </p:ext>
            </p:extLst>
          </p:nvPr>
        </p:nvGraphicFramePr>
        <p:xfrm>
          <a:off x="9369451" y="5756269"/>
          <a:ext cx="2164197" cy="822960"/>
        </p:xfrm>
        <a:graphic>
          <a:graphicData uri="http://schemas.openxmlformats.org/drawingml/2006/table">
            <a:tbl>
              <a:tblPr firstRow="1" bandRow="1">
                <a:tableStyleId>{5C22544A-7EE6-4342-B048-85BDC9FD1C3A}</a:tableStyleId>
              </a:tblPr>
              <a:tblGrid>
                <a:gridCol w="721399"/>
                <a:gridCol w="721399"/>
                <a:gridCol w="721399"/>
              </a:tblGrid>
              <a:tr h="618978">
                <a:tc>
                  <a:txBody>
                    <a:bodyPr/>
                    <a:lstStyle/>
                    <a:p>
                      <a:pPr algn="ctr">
                        <a:lnSpc>
                          <a:spcPct val="150000"/>
                        </a:lnSpc>
                      </a:pPr>
                      <a:r>
                        <a:rPr lang="en-US" sz="3200" dirty="0" smtClean="0">
                          <a:solidFill>
                            <a:schemeClr val="tx1"/>
                          </a:solidFill>
                          <a:latin typeface="Pea Channa" panose="02000500000000000000" pitchFamily="2" charset="0"/>
                        </a:rPr>
                        <a:t>4</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3</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sz="3200" dirty="0" smtClean="0">
                          <a:solidFill>
                            <a:schemeClr val="tx1"/>
                          </a:solidFill>
                          <a:latin typeface="Pea Channa" panose="02000500000000000000" pitchFamily="2" charset="0"/>
                        </a:rPr>
                        <a:t>6</a:t>
                      </a:r>
                      <a:endParaRPr lang="en-US" sz="3200" dirty="0">
                        <a:solidFill>
                          <a:schemeClr val="tx1"/>
                        </a:solidFill>
                        <a:latin typeface="Pea Channa" panose="02000500000000000000" pitchFamily="2"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395400" y="255253"/>
            <a:ext cx="11505868" cy="553998"/>
          </a:xfrm>
          <a:prstGeom prst="rect">
            <a:avLst/>
          </a:prstGeom>
          <a:noFill/>
        </p:spPr>
        <p:txBody>
          <a:bodyPr wrap="square" rtlCol="0">
            <a:spAutoFit/>
          </a:bodyPr>
          <a:lstStyle/>
          <a:p>
            <a:r>
              <a:rPr lang="en-US" sz="3000" dirty="0" smtClean="0">
                <a:latin typeface="Pea Channa" panose="02000500000000000000" pitchFamily="2" charset="0"/>
              </a:rPr>
              <a:t>Counting Flies				Name </a:t>
            </a:r>
            <a:r>
              <a:rPr lang="en-US" sz="3000" dirty="0" smtClean="0">
                <a:latin typeface="Arial" panose="020B0604020202020204" pitchFamily="34" charset="0"/>
                <a:cs typeface="Arial" panose="020B0604020202020204" pitchFamily="34" charset="0"/>
              </a:rPr>
              <a:t>_______________</a:t>
            </a:r>
            <a:endParaRPr lang="en-US" sz="3000" dirty="0">
              <a:latin typeface="Pea Channa" panose="02000500000000000000" pitchFamily="2" charset="0"/>
            </a:endParaRPr>
          </a:p>
        </p:txBody>
      </p:sp>
      <p:pic>
        <p:nvPicPr>
          <p:cNvPr id="8" name="Picture 7"/>
          <p:cNvPicPr>
            <a:picLocks noChangeAspect="1"/>
          </p:cNvPicPr>
          <p:nvPr/>
        </p:nvPicPr>
        <p:blipFill>
          <a:blip r:embed="rId9"/>
          <a:stretch>
            <a:fillRect/>
          </a:stretch>
        </p:blipFill>
        <p:spPr>
          <a:xfrm>
            <a:off x="9761003" y="6559170"/>
            <a:ext cx="2292295" cy="402371"/>
          </a:xfrm>
          <a:prstGeom prst="rect">
            <a:avLst/>
          </a:prstGeom>
        </p:spPr>
      </p:pic>
    </p:spTree>
    <p:extLst>
      <p:ext uri="{BB962C8B-B14F-4D97-AF65-F5344CB8AC3E}">
        <p14:creationId xmlns:p14="http://schemas.microsoft.com/office/powerpoint/2010/main" val="309872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315" y="4526017"/>
            <a:ext cx="1739900" cy="1739900"/>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7737" y="4443467"/>
            <a:ext cx="1905000" cy="1905000"/>
          </a:xfrm>
          <a:prstGeom prst="rect">
            <a:avLst/>
          </a:prstGeom>
        </p:spPr>
      </p:pic>
      <p:sp>
        <p:nvSpPr>
          <p:cNvPr id="5" name="TextBox 4"/>
          <p:cNvSpPr txBox="1"/>
          <p:nvPr/>
        </p:nvSpPr>
        <p:spPr>
          <a:xfrm>
            <a:off x="736979" y="259307"/>
            <a:ext cx="10931857" cy="1477328"/>
          </a:xfrm>
          <a:prstGeom prst="rect">
            <a:avLst/>
          </a:prstGeom>
          <a:noFill/>
        </p:spPr>
        <p:txBody>
          <a:bodyPr wrap="square" rtlCol="0">
            <a:spAutoFit/>
          </a:bodyPr>
          <a:lstStyle/>
          <a:p>
            <a:r>
              <a:rPr lang="en-US" dirty="0">
                <a:solidFill>
                  <a:prstClr val="black"/>
                </a:solidFill>
                <a:latin typeface="Pea Channa" panose="02000500000000000000" pitchFamily="2" charset="0"/>
              </a:rPr>
              <a:t>Thank you so much for downloading my product.  If you like what you see, you can purchase more of my worksheets on </a:t>
            </a:r>
            <a:r>
              <a:rPr lang="en-US" dirty="0" err="1">
                <a:solidFill>
                  <a:prstClr val="black"/>
                </a:solidFill>
                <a:latin typeface="Pea Channa" panose="02000500000000000000" pitchFamily="2" charset="0"/>
              </a:rPr>
              <a:t>TpT</a:t>
            </a:r>
            <a:r>
              <a:rPr lang="en-US" dirty="0">
                <a:solidFill>
                  <a:prstClr val="black"/>
                </a:solidFill>
                <a:latin typeface="Pea Channa" panose="02000500000000000000" pitchFamily="2" charset="0"/>
              </a:rPr>
              <a:t>.  If you have any questions, comments, or concerns, please feel free to let me </a:t>
            </a:r>
            <a:r>
              <a:rPr lang="en-US" dirty="0" smtClean="0">
                <a:solidFill>
                  <a:prstClr val="black"/>
                </a:solidFill>
                <a:latin typeface="Pea Channa" panose="02000500000000000000" pitchFamily="2" charset="0"/>
              </a:rPr>
              <a:t>know at transitiontownUSA@gmail.com.  </a:t>
            </a:r>
            <a:r>
              <a:rPr lang="en-US" dirty="0">
                <a:solidFill>
                  <a:prstClr val="black"/>
                </a:solidFill>
                <a:latin typeface="Pea Channa" panose="02000500000000000000" pitchFamily="2" charset="0"/>
              </a:rPr>
              <a:t>I want to make you happy!</a:t>
            </a:r>
          </a:p>
        </p:txBody>
      </p:sp>
      <p:sp>
        <p:nvSpPr>
          <p:cNvPr id="6" name="TextBox 5"/>
          <p:cNvSpPr txBox="1"/>
          <p:nvPr/>
        </p:nvSpPr>
        <p:spPr>
          <a:xfrm>
            <a:off x="2019909" y="4540838"/>
            <a:ext cx="4299045" cy="1477328"/>
          </a:xfrm>
          <a:prstGeom prst="rect">
            <a:avLst/>
          </a:prstGeom>
          <a:noFill/>
        </p:spPr>
        <p:txBody>
          <a:bodyPr wrap="square" rtlCol="0">
            <a:spAutoFit/>
          </a:bodyPr>
          <a:lstStyle/>
          <a:p>
            <a:r>
              <a:rPr lang="en-US" dirty="0">
                <a:solidFill>
                  <a:prstClr val="black"/>
                </a:solidFill>
                <a:latin typeface="Pea Channa" panose="02000500000000000000" pitchFamily="2" charset="0"/>
              </a:rPr>
              <a:t>The following were used in the creation of these worksheets.  A special thanks go to them for their talented resources! </a:t>
            </a:r>
          </a:p>
        </p:txBody>
      </p:sp>
      <p:sp>
        <p:nvSpPr>
          <p:cNvPr id="7" name="TextBox 6"/>
          <p:cNvSpPr txBox="1"/>
          <p:nvPr/>
        </p:nvSpPr>
        <p:spPr>
          <a:xfrm>
            <a:off x="736979" y="2017510"/>
            <a:ext cx="10931857" cy="2031325"/>
          </a:xfrm>
          <a:prstGeom prst="rect">
            <a:avLst/>
          </a:prstGeom>
          <a:noFill/>
        </p:spPr>
        <p:txBody>
          <a:bodyPr wrap="square" rtlCol="0">
            <a:spAutoFit/>
          </a:bodyPr>
          <a:lstStyle/>
          <a:p>
            <a:r>
              <a:rPr lang="en-US" dirty="0">
                <a:solidFill>
                  <a:prstClr val="black"/>
                </a:solidFill>
                <a:latin typeface="Pea Channa" panose="02000500000000000000" pitchFamily="2" charset="0"/>
              </a:rPr>
              <a:t>Terms of Use: ©TransitionTown,USA2019, Amy Merrick.  All rights reserved.  This product is to be used by the original downloader only for use in a single classroom.  Copying for more than one teacher, classroom, department, school, or district is strictly prohibited. This resource file is not to be posted or shared on any digital or social media outlet without express written permission. </a:t>
            </a:r>
          </a:p>
        </p:txBody>
      </p:sp>
      <p:sp>
        <p:nvSpPr>
          <p:cNvPr id="9" name="Rectangle 8"/>
          <p:cNvSpPr/>
          <p:nvPr/>
        </p:nvSpPr>
        <p:spPr>
          <a:xfrm>
            <a:off x="1508077" y="3982965"/>
            <a:ext cx="9253182" cy="25930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736979" y="1809477"/>
            <a:ext cx="10931857" cy="4094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163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284</Words>
  <Application>Microsoft Office PowerPoint</Application>
  <PresentationFormat>Widescreen</PresentationFormat>
  <Paragraphs>90</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Pea Channa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Merrick</dc:creator>
  <cp:lastModifiedBy>Amy Merrick</cp:lastModifiedBy>
  <cp:revision>12</cp:revision>
  <dcterms:created xsi:type="dcterms:W3CDTF">2019-07-28T21:22:07Z</dcterms:created>
  <dcterms:modified xsi:type="dcterms:W3CDTF">2019-07-30T23:00:29Z</dcterms:modified>
</cp:coreProperties>
</file>